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JetBrains Mono" panose="02000009000000000000" pitchFamily="49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Urbanist" panose="020B0A04040200000203" pitchFamily="34" charset="77"/>
      <p:regular r:id="rId35"/>
      <p:bold r:id="rId36"/>
      <p:italic r:id="rId37"/>
      <p:boldItalic r:id="rId38"/>
    </p:embeddedFont>
    <p:embeddedFont>
      <p:font typeface="Urbanist Medium" panose="020B0A04040200000203" pitchFamily="34" charset="77"/>
      <p:regular r:id="rId39"/>
      <p:bold r:id="rId40"/>
      <p:italic r:id="rId41"/>
      <p:boldItalic r:id="rId42"/>
    </p:embeddedFont>
    <p:embeddedFont>
      <p:font typeface="Urbanist SemiBold" panose="020B0A04040200000203" pitchFamily="34" charset="77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6C5D57-1D49-489C-94C8-1CD4DC34A277}">
  <a:tblStyle styleId="{716C5D57-1D49-489C-94C8-1CD4DC34A27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8"/>
    <p:restoredTop sz="94694"/>
  </p:normalViewPr>
  <p:slideViewPr>
    <p:cSldViewPr snapToGrid="0">
      <p:cViewPr varScale="1">
        <p:scale>
          <a:sx n="121" d="100"/>
          <a:sy n="121" d="100"/>
        </p:scale>
        <p:origin x="2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c2c1e15820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3c2c1e15820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c2c1e15820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c2c1e15820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c2c1e15820_0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static class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static void Main()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Console.WriteLine("Choose payment method:");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Console.WriteLine("1 - Card");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Console.WriteLine("2 - PayPal");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var choice = Console.ReadLine();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IPaymentStrategy strategy = choice switch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{±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"1" =&gt; new CardPaymentStrategy("**** **** **** 1234", 10, 2026),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"2" =&gt; new PayPalPaymentStrategy("user@example.com"),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_ =&gt; throw new InvalidOperationException("Invalid payment choice")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};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var processor = new PaymentProcessor(strategy);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processor.Process(49.99m);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interface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void Pay(decimal 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PaymentProcessor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IPaymentStrategy _strategy;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PaymentProcessor(IPaymentStrategy strategy)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_strategy = 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Process(decimal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_strategy.Pay(amount);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// ---- Concrete strategies 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CardPaymentStrategy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string _maskedCardNumber;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int _monthEx;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int _yearEx;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CardPaymentStrategy(string maskedCardNumber, int monthEx, int yearEx)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_maskedCardNumber = 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_monthEx = 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_yearEx = 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$"Charging {amount:C} to card {_maskedCardNumber} " 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$"exp { _monthEx}/{ _yearEx}"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PayPalPaymentStrategy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string _emailAddress;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PayPalPaymentStrategy(string emailAddress)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_emailAddress = 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$"Paying {amount:C} via PayPal account {_emailAddress}."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c2c1e15820_0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c2c1e15820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static class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static void Main()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Console.WriteLine("Choose payment method:");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Console.WriteLine("1 - Card");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Console.WriteLine("2 - PayPal");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var choice = Console.ReadLine();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IPaymentStrategy strategy = choice switch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{±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"1" =&gt; new CardPaymentStrategy("**** **** **** 1234", 10, 2026),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"2" =&gt; new PayPalPaymentStrategy("user@example.com"),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_ =&gt; throw new InvalidOperationException("Invalid payment choice")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};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var processor = new PaymentProcessor(strategy);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processor.Process(49.99m);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interface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void Pay(decimal 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PaymentProcessor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IPaymentStrategy _strategy;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PaymentProcessor(IPaymentStrategy strategy)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_strategy = 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Process(decimal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_strategy.Pay(amount);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// ---- Concrete strategies 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CardPaymentStrategy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string _maskedCardNumber;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int _monthEx;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int _yearEx;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CardPaymentStrategy(string maskedCardNumber, int monthEx, int yearEx)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_maskedCardNumber = 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_monthEx = 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_yearEx = 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$"Charging {amount:C} to card {_maskedCardNumber} " 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$"exp { _monthEx}/{ _yearEx}"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PayPalPaymentStrategy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string _emailAddress;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PayPalPaymentStrategy(string emailAddress)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_emailAddress = 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$"Paying {amount:C} via PayPal account {_emailAddress}."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3c2c1e15820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c2c1e15820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static class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static void Main()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Console.WriteLine("Choose payment method:");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Console.WriteLine("1 - Card");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Console.WriteLine("2 - PayPal");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var choice = Console.ReadLine();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IPaymentStrategy strategy = choice switch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{±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"1" =&gt; new CardPaymentStrategy("**** **** **** 1234", 10, 2026),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"2" =&gt; new PayPalPaymentStrategy("user@example.com"),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_ =&gt; throw new InvalidOperationException("Invalid payment choice")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};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var processor = new PaymentProcessor(strategy);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processor.Process(49.99m);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interface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void Pay(decimal 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PaymentProcessor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IPaymentStrategy _strategy;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PaymentProcessor(IPaymentStrategy strategy)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_strategy = 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Process(decimal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_strategy.Pay(amount);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// ---- Concrete strategies 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CardPaymentStrategy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string _maskedCardNumber;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int _monthEx;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int _yearEx;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CardPaymentStrategy(string maskedCardNumber, int monthEx, int yearEx)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_maskedCardNumber = 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_monthEx = 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_yearEx = 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$"Charging {amount:C} to card {_maskedCardNumber} " 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$"exp { _monthEx}/{ _yearEx}"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PayPalPaymentStrategy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string _emailAddress;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PayPalPaymentStrategy(string emailAddress)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_emailAddress = 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$"Paying {amount:C} via PayPal account {_emailAddress}."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c2c1e15820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c2c1e15820_0_1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static class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static void Main()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Console.WriteLine("Choose payment method:");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Console.WriteLine("1 - Card");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Console.WriteLine("2 - PayPal");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var choice = Console.ReadLine();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IPaymentStrategy strategy = choice switch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{±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"1" =&gt; new CardPaymentStrategy("**** **** **** 1234", 10, 2026),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"2" =&gt; new PayPalPaymentStrategy("user@example.com"),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_ =&gt; throw new InvalidOperationException("Invalid payment choice")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};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var processor = new PaymentProcessor(strategy);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processor.Process(49.99m);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interface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void Pay(decimal 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PaymentProcessor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IPaymentStrategy _strategy;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PaymentProcessor(IPaymentStrategy strategy)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_strategy = 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Process(decimal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_strategy.Pay(amount);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// ---- Concrete strategies 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CardPaymentStrategy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string _maskedCardNumber;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int _monthEx;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int _yearEx;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CardPaymentStrategy(string maskedCardNumber, int monthEx, int yearEx)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_maskedCardNumber = 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_monthEx = 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_yearEx = 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$"Charging {amount:C} to card {_maskedCardNumber} " 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$"exp { _monthEx}/{ _yearEx}"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sealed class PayPalPaymentStrategy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private readonly string _emailAddress;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PayPalPaymentStrategy(string emailAddress)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_emailAddress = 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$"Paying {amount:C} via PayPal account {_emailAddress}."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3c2c1e15820_0_1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c2c1e15820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static class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static void Main()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Console.WriteLine("Choose payment method:");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Console.WriteLine("1 - Card");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Console.WriteLine("2 - PayPal");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var choice = Console.ReadLine();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IPaymentStrategy strategy = choice switch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{±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"1" =&gt; new CardPaymentStrategy("**** **** **** 1234", 10, 2026),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"2" =&gt; new PayPalPaymentStrategy("user@example.com"),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_ =&gt; throw new InvalidOperationException("Invalid payment choice")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};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var processor = new PaymentProcessor(strategy);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processor.Process(49.99m);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interface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void Pay(decimal 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sealed class PaymentProcessor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private readonly IPaymentStrategy _strategy;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PaymentProcessor(IPaymentStrategy strategy)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_strategy = 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void Process(decimal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_strategy.Pay(amount);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---- Concrete strategies 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sealed class CardPaymentStrategy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private readonly string _maskedCardNumber;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private readonly int _monthEx;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private readonly int _yearEx;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CardPaymentStrategy(string maskedCardNumber, int monthEx, int yearEx)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_maskedCardNumber = 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_monthEx = 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_yearEx = 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$"Charging {amount:C} to card {_maskedCardNumber} " 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$"exp { _monthEx}/{ _yearEx}"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sealed class PayPalPaymentStrategy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private readonly string _emailAddress;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PayPalPaymentStrategy(string emailAddress)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_emailAddress = 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$"Paying {amount:C} via PayPal account {_emailAddress}."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3c2c1e15820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c2c1e15820_0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static class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static void Main()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Console.WriteLine("Choose payment method:");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Console.WriteLine("1 - Card");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Console.WriteLine("2 - PayPal");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var choice = Console.ReadLine();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IPaymentStrategy strategy = choice switch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{±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"1" =&gt; new CardPaymentStrategy("**** **** **** 1234", 10, 2026),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"2" =&gt; new PayPalPaymentStrategy("user@example.com"),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_ =&gt; throw new InvalidOperationException("Invalid payment choice")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};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var processor = new PaymentProcessor(strategy);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processor.Process(49.99m);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interface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void Pay(decimal 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sealed class PaymentProcessor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private readonly IPaymentStrategy _strategy;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PaymentProcessor(IPaymentStrategy strategy)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_strategy = strategy;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void Process(decimal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_strategy.Pay(amount);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---- Concrete strategies 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sealed class CardPaymentStrategy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private readonly string _maskedCardNumber;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private readonly int _monthEx;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private readonly int _yearEx;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CardPaymentStrategy(string maskedCardNumber, int monthEx, int yearEx)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_maskedCardNumber = maskedCardNumber;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_monthEx = monthEx;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_yearEx = yearEx;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$"Charging {amount:C} to card {_maskedCardNumber} " 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$"exp { _monthEx}/{ _yearEx}"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sealed class PayPalPaymentStrategy : IPaymentStrategy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private readonly string _emailAddress;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PayPalPaymentStrategy(string emailAddress)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_emailAddress = emailAddress;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public void Pay(decimal amount)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Console.WriteLine(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$"Paying {amount:C} via PayPal account {_emailAddress}."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3c2c1e15820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c2c1e15820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3c2c1e15820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/>
        </p:nvSpPr>
        <p:spPr>
          <a:xfrm>
            <a:off x="295275" y="2028825"/>
            <a:ext cx="1160145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50" b="1" i="0" u="none" strike="noStrike" cap="none">
                <a:solidFill>
                  <a:srgbClr val="38BDF8"/>
                </a:solidFill>
                <a:latin typeface="Urbanist"/>
                <a:ea typeface="Urbanist"/>
                <a:cs typeface="Urbanist"/>
                <a:sym typeface="Urbanist"/>
              </a:rPr>
              <a:t>The Strategy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150" b="1" i="0" u="none" strike="noStrike" cap="none">
                <a:solidFill>
                  <a:srgbClr val="38BDF8"/>
                </a:solidFill>
                <a:latin typeface="Urbanist"/>
                <a:ea typeface="Urbanist"/>
                <a:cs typeface="Urbanist"/>
                <a:sym typeface="Urbanist"/>
              </a:rPr>
              <a:t> Pattern &amp; SRP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2027725" y="3927750"/>
            <a:ext cx="8572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Decoupling Algorithms for Maintainable, Extensible Architectures</a:t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5619750" y="4791075"/>
            <a:ext cx="952500" cy="381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884312"/>
            <a:ext cx="5766941" cy="44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/>
        </p:nvSpPr>
        <p:spPr>
          <a:xfrm>
            <a:off x="866775" y="2179587"/>
            <a:ext cx="1143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public class</a:t>
            </a: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1057275" y="2392858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private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1057275" y="2819400"/>
            <a:ext cx="1047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public void</a:t>
            </a:r>
            <a:endParaRPr dirty="0"/>
          </a:p>
        </p:txBody>
      </p:sp>
      <p:sp>
        <p:nvSpPr>
          <p:cNvPr id="264" name="Google Shape;264;p22"/>
          <p:cNvSpPr txBox="1"/>
          <p:nvPr/>
        </p:nvSpPr>
        <p:spPr>
          <a:xfrm>
            <a:off x="1057275" y="3672482"/>
            <a:ext cx="1047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public void</a:t>
            </a:r>
            <a:endParaRPr/>
          </a:p>
        </p:txBody>
      </p:sp>
      <p:sp>
        <p:nvSpPr>
          <p:cNvPr id="265" name="Google Shape;265;p22"/>
          <p:cNvSpPr txBox="1"/>
          <p:nvPr/>
        </p:nvSpPr>
        <p:spPr>
          <a:xfrm>
            <a:off x="2962275" y="3672482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decimal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7157591" y="2036712"/>
            <a:ext cx="446276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Decouples the Checkout flow from payment logic.</a:t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7129016" y="2855862"/>
            <a:ext cx="449133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Algorithms are "plugged in" dynamically.</a:t>
            </a:r>
            <a:endParaRPr/>
          </a:p>
        </p:txBody>
      </p:sp>
      <p:sp>
        <p:nvSpPr>
          <p:cNvPr id="268" name="Google Shape;268;p22"/>
          <p:cNvSpPr txBox="1"/>
          <p:nvPr/>
        </p:nvSpPr>
        <p:spPr>
          <a:xfrm>
            <a:off x="7186166" y="3360687"/>
            <a:ext cx="443418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Easy to swap strategies mid-session.</a:t>
            </a:r>
            <a:endParaRPr/>
          </a:p>
        </p:txBody>
      </p:sp>
      <p:pic>
        <p:nvPicPr>
          <p:cNvPr id="269" name="Google Shape;269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4691" y="2065287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4691" y="2884437"/>
            <a:ext cx="1714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14691" y="3389262"/>
            <a:ext cx="228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/>
        </p:nvSpPr>
        <p:spPr>
          <a:xfrm>
            <a:off x="800100" y="950862"/>
            <a:ext cx="1136142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Context: The Runtime Switch</a:t>
            </a: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571500" y="950862"/>
            <a:ext cx="76200" cy="5524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894582"/>
            <a:ext cx="349254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1894582"/>
            <a:ext cx="349254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1894582"/>
            <a:ext cx="3492549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3"/>
          <p:cNvSpPr txBox="1"/>
          <p:nvPr/>
        </p:nvSpPr>
        <p:spPr>
          <a:xfrm>
            <a:off x="484186" y="4866382"/>
            <a:ext cx="3667177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94A3B8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Card Strategy</a:t>
            </a:r>
            <a:endParaRPr/>
          </a:p>
        </p:txBody>
      </p:sp>
      <p:sp>
        <p:nvSpPr>
          <p:cNvPr id="283" name="Google Shape;283;p23"/>
          <p:cNvSpPr txBox="1"/>
          <p:nvPr/>
        </p:nvSpPr>
        <p:spPr>
          <a:xfrm>
            <a:off x="571500" y="5437882"/>
            <a:ext cx="3492549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Validation, encryption, and banking gateway integration.</a:t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4262485" y="4866382"/>
            <a:ext cx="3667177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94A3B8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PayPal Strategy</a:t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4349799" y="5437882"/>
            <a:ext cx="3492549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OAuth2 authentication and external redirect handshakes.</a:t>
            </a:r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8040785" y="4866382"/>
            <a:ext cx="3667177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94A3B8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Crypto Strategy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8128099" y="5437882"/>
            <a:ext cx="3492549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Blockchain verification and wallet address confirmation.</a:t>
            </a:r>
            <a:endParaRPr/>
          </a:p>
        </p:txBody>
      </p:sp>
      <p:pic>
        <p:nvPicPr>
          <p:cNvPr id="288" name="Google Shape;288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025" y="1904107"/>
            <a:ext cx="3473499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59324" y="1904107"/>
            <a:ext cx="3473499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37624" y="1904107"/>
            <a:ext cx="3473499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/>
        </p:nvSpPr>
        <p:spPr>
          <a:xfrm>
            <a:off x="800100" y="950862"/>
            <a:ext cx="1136142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Modular Payment Models</a:t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571500" y="950862"/>
            <a:ext cx="76200" cy="5524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00" y="1633251"/>
            <a:ext cx="7807626" cy="49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 txBox="1"/>
          <p:nvPr/>
        </p:nvSpPr>
        <p:spPr>
          <a:xfrm>
            <a:off x="830700" y="271962"/>
            <a:ext cx="1136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With Strategy</a:t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602100" y="271962"/>
            <a:ext cx="76200" cy="5526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8829025" y="1721825"/>
            <a:ext cx="2978100" cy="4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PaymentProcessor receives the payment strategy.</a:t>
            </a: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Coupling is limited to the dependencies of each payment strategy.</a:t>
            </a: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Each class has a single reason to change.</a:t>
            </a: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New processors can be added without changes to existing processors.</a:t>
            </a: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40927-4440-3A9A-77F2-AB2F22C46D6A}"/>
              </a:ext>
            </a:extLst>
          </p:cNvPr>
          <p:cNvSpPr txBox="1"/>
          <p:nvPr/>
        </p:nvSpPr>
        <p:spPr>
          <a:xfrm>
            <a:off x="1034270" y="4622607"/>
            <a:ext cx="2406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Modules Should Be Deep!</a:t>
            </a:r>
          </a:p>
          <a:p>
            <a:r>
              <a:rPr lang="en-US" b="1" dirty="0"/>
              <a:t>- </a:t>
            </a:r>
            <a:r>
              <a:rPr lang="en-US" b="1" i="1" dirty="0"/>
              <a:t>Ousterhout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343B7-8052-265A-946D-31EF4FC27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70" y="5224749"/>
            <a:ext cx="2865068" cy="112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/>
        </p:nvSpPr>
        <p:spPr>
          <a:xfrm>
            <a:off x="830700" y="271962"/>
            <a:ext cx="1136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Without Strategy</a:t>
            </a: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602100" y="271962"/>
            <a:ext cx="76200" cy="5526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7231875" y="1721825"/>
            <a:ext cx="45753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All payment models live in PaymentProcessor</a:t>
            </a: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High coupling: dependencies created on every </a:t>
            </a:r>
            <a:b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provider + helper (today and all future)</a:t>
            </a: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Many reasons to change:</a:t>
            </a: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- new payment type</a:t>
            </a: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- API change (PayPal/gateway/crypto)</a:t>
            </a: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- validation/encryption rules</a:t>
            </a: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Hard to test: must mock unrelated systems</a:t>
            </a:r>
            <a:endParaRPr sz="165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308" name="Google Shape;3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00" y="958787"/>
            <a:ext cx="5959946" cy="572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/>
        </p:nvSpPr>
        <p:spPr>
          <a:xfrm>
            <a:off x="830700" y="271962"/>
            <a:ext cx="1136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C# Demo</a:t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602100" y="271962"/>
            <a:ext cx="76200" cy="5526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00" y="978462"/>
            <a:ext cx="7193177" cy="5727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/>
          <p:nvPr/>
        </p:nvSpPr>
        <p:spPr>
          <a:xfrm>
            <a:off x="830700" y="271962"/>
            <a:ext cx="1136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C# Demo</a:t>
            </a:r>
            <a:endParaRPr/>
          </a:p>
        </p:txBody>
      </p:sp>
      <p:sp>
        <p:nvSpPr>
          <p:cNvPr id="321" name="Google Shape;321;p27"/>
          <p:cNvSpPr/>
          <p:nvPr/>
        </p:nvSpPr>
        <p:spPr>
          <a:xfrm>
            <a:off x="602100" y="271962"/>
            <a:ext cx="76200" cy="5526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00" y="954043"/>
            <a:ext cx="8640555" cy="572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/>
        </p:nvSpPr>
        <p:spPr>
          <a:xfrm>
            <a:off x="830700" y="271962"/>
            <a:ext cx="1136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C# Demo</a:t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602100" y="271962"/>
            <a:ext cx="76200" cy="5526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00" y="1204440"/>
            <a:ext cx="8264424" cy="44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/>
        </p:nvSpPr>
        <p:spPr>
          <a:xfrm>
            <a:off x="830700" y="271962"/>
            <a:ext cx="1136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C# Demo</a:t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602100" y="271962"/>
            <a:ext cx="76200" cy="5526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00" y="1204440"/>
            <a:ext cx="8264424" cy="44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 txBox="1"/>
          <p:nvPr/>
        </p:nvSpPr>
        <p:spPr>
          <a:xfrm>
            <a:off x="830700" y="271962"/>
            <a:ext cx="1136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C# Demo</a:t>
            </a:r>
            <a:endParaRPr/>
          </a:p>
        </p:txBody>
      </p:sp>
      <p:sp>
        <p:nvSpPr>
          <p:cNvPr id="342" name="Google Shape;342;p30"/>
          <p:cNvSpPr/>
          <p:nvPr/>
        </p:nvSpPr>
        <p:spPr>
          <a:xfrm>
            <a:off x="602100" y="271962"/>
            <a:ext cx="76200" cy="5526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00" y="954037"/>
            <a:ext cx="9059949" cy="5727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/>
          <p:nvPr/>
        </p:nvSpPr>
        <p:spPr>
          <a:xfrm>
            <a:off x="830700" y="271962"/>
            <a:ext cx="1136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C# Demo</a:t>
            </a:r>
            <a:endParaRPr/>
          </a:p>
        </p:txBody>
      </p:sp>
      <p:sp>
        <p:nvSpPr>
          <p:cNvPr id="349" name="Google Shape;349;p31"/>
          <p:cNvSpPr/>
          <p:nvPr/>
        </p:nvSpPr>
        <p:spPr>
          <a:xfrm>
            <a:off x="602100" y="271962"/>
            <a:ext cx="76200" cy="5526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00" y="1137201"/>
            <a:ext cx="10731575" cy="18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6334125" y="2618482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94A3B8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Encapsulated Behaviors</a:t>
            </a:r>
            <a:endParaRPr/>
          </a:p>
        </p:txBody>
      </p:sp>
      <p:sp>
        <p:nvSpPr>
          <p:cNvPr id="144" name="Google Shape;144;p14"/>
          <p:cNvSpPr txBox="1"/>
          <p:nvPr/>
        </p:nvSpPr>
        <p:spPr>
          <a:xfrm>
            <a:off x="6334125" y="3189982"/>
            <a:ext cx="5286375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The Strategy Pattern defines a family of algorithms, encapsulates each one, and makes them interchangeable at runtime.</a:t>
            </a:r>
            <a:endParaRPr/>
          </a:p>
        </p:txBody>
      </p:sp>
      <p:sp>
        <p:nvSpPr>
          <p:cNvPr id="145" name="Google Shape;145;p14"/>
          <p:cNvSpPr txBox="1"/>
          <p:nvPr/>
        </p:nvSpPr>
        <p:spPr>
          <a:xfrm>
            <a:off x="6734175" y="4342507"/>
            <a:ext cx="488632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Composition over Inheritance.</a:t>
            </a: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6705600" y="4847332"/>
            <a:ext cx="49149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Dynamic behavior switching.</a:t>
            </a:r>
            <a:endParaRPr/>
          </a:p>
        </p:txBody>
      </p:sp>
      <p:sp>
        <p:nvSpPr>
          <p:cNvPr id="147" name="Google Shape;147;p14"/>
          <p:cNvSpPr txBox="1"/>
          <p:nvPr/>
        </p:nvSpPr>
        <p:spPr>
          <a:xfrm>
            <a:off x="6705600" y="5352157"/>
            <a:ext cx="49149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Strong Isolation of Logic.</a:t>
            </a:r>
            <a:endParaRPr/>
          </a:p>
        </p:txBody>
      </p:sp>
      <p:pic>
        <p:nvPicPr>
          <p:cNvPr id="148" name="Google Shape;148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4371082"/>
            <a:ext cx="2571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4875907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4125" y="5380732"/>
            <a:ext cx="228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/>
        </p:nvSpPr>
        <p:spPr>
          <a:xfrm>
            <a:off x="800100" y="950862"/>
            <a:ext cx="1136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Defining the Strategy Pattern</a:t>
            </a:r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571500" y="950862"/>
            <a:ext cx="76200" cy="5524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275" y="2635254"/>
            <a:ext cx="5143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6" name="Google Shape;356;p32"/>
          <p:cNvGraphicFramePr/>
          <p:nvPr/>
        </p:nvGraphicFramePr>
        <p:xfrm>
          <a:off x="571500" y="2413694"/>
          <a:ext cx="11049000" cy="3343250"/>
        </p:xfrm>
        <a:graphic>
          <a:graphicData uri="http://schemas.openxmlformats.org/drawingml/2006/table">
            <a:tbl>
              <a:tblPr firstRow="1" bandRow="1">
                <a:noFill/>
                <a:tableStyleId>{716C5D57-1D49-489C-94C8-1CD4DC34A277}</a:tableStyleId>
              </a:tblPr>
              <a:tblGrid>
                <a:gridCol w="23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38BDF8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Criteria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4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38BDF8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God Class (Monolith)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4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38BDF8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Strategy Pattern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4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SRP Compliance</a:t>
                      </a:r>
                      <a:endParaRPr b="1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None (Many reasons to change)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Full (One reason to change per class)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Testability</a:t>
                      </a:r>
                      <a:endParaRPr b="1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Hard (Must mock every payment type)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Easy (Test algorithms in isolation)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Extensibility</a:t>
                      </a:r>
                      <a:endParaRPr b="1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Hard (Modify existing method)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Easy (Add new strategy class)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Runtime Switching</a:t>
                      </a:r>
                      <a:endParaRPr b="1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Manual logic branches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Native polymorphism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7" name="Google Shape;357;p32"/>
          <p:cNvSpPr/>
          <p:nvPr/>
        </p:nvSpPr>
        <p:spPr>
          <a:xfrm>
            <a:off x="571500" y="3099494"/>
            <a:ext cx="2386458" cy="1905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2957958" y="3099494"/>
            <a:ext cx="4417218" cy="1905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7375177" y="3099494"/>
            <a:ext cx="4245322" cy="1905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571500" y="3771007"/>
            <a:ext cx="238645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2"/>
          <p:cNvSpPr/>
          <p:nvPr/>
        </p:nvSpPr>
        <p:spPr>
          <a:xfrm>
            <a:off x="2957958" y="3771007"/>
            <a:ext cx="441721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2"/>
          <p:cNvSpPr/>
          <p:nvPr/>
        </p:nvSpPr>
        <p:spPr>
          <a:xfrm>
            <a:off x="7375177" y="3771007"/>
            <a:ext cx="42453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2"/>
          <p:cNvSpPr/>
          <p:nvPr/>
        </p:nvSpPr>
        <p:spPr>
          <a:xfrm>
            <a:off x="571500" y="4428232"/>
            <a:ext cx="238645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2"/>
          <p:cNvSpPr/>
          <p:nvPr/>
        </p:nvSpPr>
        <p:spPr>
          <a:xfrm>
            <a:off x="2957958" y="4428232"/>
            <a:ext cx="441721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7375177" y="4428232"/>
            <a:ext cx="42453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571500" y="5085457"/>
            <a:ext cx="238645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2957958" y="5085457"/>
            <a:ext cx="441721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7375177" y="5085457"/>
            <a:ext cx="42453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571500" y="5742682"/>
            <a:ext cx="238645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2957958" y="5742682"/>
            <a:ext cx="441721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7375177" y="5742682"/>
            <a:ext cx="42453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800100" y="950862"/>
            <a:ext cx="1136142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Architecture Comparison</a:t>
            </a:r>
            <a:endParaRPr/>
          </a:p>
        </p:txBody>
      </p:sp>
      <p:sp>
        <p:nvSpPr>
          <p:cNvPr id="373" name="Google Shape;373;p32"/>
          <p:cNvSpPr/>
          <p:nvPr/>
        </p:nvSpPr>
        <p:spPr>
          <a:xfrm>
            <a:off x="571500" y="950862"/>
            <a:ext cx="76200" cy="5524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/>
        </p:nvSpPr>
        <p:spPr>
          <a:xfrm>
            <a:off x="571500" y="2381250"/>
            <a:ext cx="110490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PART I</a:t>
            </a: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295275" y="2781300"/>
            <a:ext cx="116014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The "God Class" Monolith</a:t>
            </a:r>
            <a:endParaRPr/>
          </a:p>
        </p:txBody>
      </p:sp>
      <p:sp>
        <p:nvSpPr>
          <p:cNvPr id="161" name="Google Shape;161;p15"/>
          <p:cNvSpPr txBox="1"/>
          <p:nvPr/>
        </p:nvSpPr>
        <p:spPr>
          <a:xfrm>
            <a:off x="1809750" y="3886200"/>
            <a:ext cx="85725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A Single Responsibility Principle (SRP) Violation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884312"/>
            <a:ext cx="5619750" cy="440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6924" y="1884312"/>
            <a:ext cx="5093576" cy="440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2012" y="2871233"/>
            <a:ext cx="4981575" cy="293652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/>
        </p:nvSpPr>
        <p:spPr>
          <a:xfrm>
            <a:off x="962025" y="2477392"/>
            <a:ext cx="4730591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C# Code Implementation</a:t>
            </a:r>
            <a:endParaRPr/>
          </a:p>
        </p:txBody>
      </p:sp>
      <p:sp>
        <p:nvSpPr>
          <p:cNvPr id="171" name="Google Shape;171;p16"/>
          <p:cNvSpPr txBox="1"/>
          <p:nvPr/>
        </p:nvSpPr>
        <p:spPr>
          <a:xfrm>
            <a:off x="6724650" y="2579637"/>
            <a:ext cx="4730591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94A3B8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SRP Violations</a:t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6724650" y="3151137"/>
            <a:ext cx="45053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This class has </a:t>
            </a:r>
            <a:r>
              <a:rPr lang="en-US" sz="1650" b="1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many reasons to change</a:t>
            </a: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, failing the fundamental rule of SRP:</a:t>
            </a:r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1257300" y="3139264"/>
            <a:ext cx="1143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public class</a:t>
            </a:r>
            <a:endParaRPr dirty="0"/>
          </a:p>
        </p:txBody>
      </p:sp>
      <p:sp>
        <p:nvSpPr>
          <p:cNvPr id="174" name="Google Shape;174;p16"/>
          <p:cNvSpPr txBox="1"/>
          <p:nvPr/>
        </p:nvSpPr>
        <p:spPr>
          <a:xfrm>
            <a:off x="1447800" y="3369468"/>
            <a:ext cx="1047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public void</a:t>
            </a:r>
            <a:endParaRPr dirty="0"/>
          </a:p>
        </p:txBody>
      </p:sp>
      <p:sp>
        <p:nvSpPr>
          <p:cNvPr id="175" name="Google Shape;175;p16"/>
          <p:cNvSpPr txBox="1"/>
          <p:nvPr/>
        </p:nvSpPr>
        <p:spPr>
          <a:xfrm>
            <a:off x="4366683" y="3328987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string</a:t>
            </a:r>
            <a:endParaRPr dirty="0"/>
          </a:p>
        </p:txBody>
      </p:sp>
      <p:sp>
        <p:nvSpPr>
          <p:cNvPr id="176" name="Google Shape;176;p16"/>
          <p:cNvSpPr txBox="1"/>
          <p:nvPr/>
        </p:nvSpPr>
        <p:spPr>
          <a:xfrm>
            <a:off x="1257300" y="3582739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decimal</a:t>
            </a:r>
            <a:endParaRPr dirty="0"/>
          </a:p>
        </p:txBody>
      </p:sp>
      <p:sp>
        <p:nvSpPr>
          <p:cNvPr id="177" name="Google Shape;177;p16"/>
          <p:cNvSpPr txBox="1"/>
          <p:nvPr/>
        </p:nvSpPr>
        <p:spPr>
          <a:xfrm>
            <a:off x="1638300" y="3796010"/>
            <a:ext cx="190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8717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if</a:t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2781300" y="3796010"/>
            <a:ext cx="1143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A78B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</a:t>
            </a:r>
            <a:r>
              <a:rPr lang="en-US" sz="1200" b="0" i="0" u="none" strike="noStrike" cap="none" dirty="0" err="1">
                <a:solidFill>
                  <a:srgbClr val="A78B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CreditCard</a:t>
            </a:r>
            <a:r>
              <a:rPr lang="en-US" sz="1200" b="0" i="0" u="none" strike="noStrike" cap="none" dirty="0">
                <a:solidFill>
                  <a:srgbClr val="A78B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</a:t>
            </a:r>
            <a:endParaRPr dirty="0"/>
          </a:p>
        </p:txBody>
      </p:sp>
      <p:sp>
        <p:nvSpPr>
          <p:cNvPr id="179" name="Google Shape;179;p16"/>
          <p:cNvSpPr txBox="1"/>
          <p:nvPr/>
        </p:nvSpPr>
        <p:spPr>
          <a:xfrm>
            <a:off x="2050174" y="4009280"/>
            <a:ext cx="3524250" cy="413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/* 50 lines of Visa/Master logic */</a:t>
            </a:r>
            <a:endParaRPr dirty="0"/>
          </a:p>
        </p:txBody>
      </p:sp>
      <p:sp>
        <p:nvSpPr>
          <p:cNvPr id="180" name="Google Shape;180;p16"/>
          <p:cNvSpPr txBox="1"/>
          <p:nvPr/>
        </p:nvSpPr>
        <p:spPr>
          <a:xfrm>
            <a:off x="1638300" y="4222551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8717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else if</a:t>
            </a:r>
            <a:endParaRPr/>
          </a:p>
        </p:txBody>
      </p:sp>
      <p:sp>
        <p:nvSpPr>
          <p:cNvPr id="181" name="Google Shape;181;p16"/>
          <p:cNvSpPr txBox="1"/>
          <p:nvPr/>
        </p:nvSpPr>
        <p:spPr>
          <a:xfrm>
            <a:off x="3257550" y="4222551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A78B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"PayPal"</a:t>
            </a:r>
            <a:endParaRPr dirty="0"/>
          </a:p>
        </p:txBody>
      </p:sp>
      <p:sp>
        <p:nvSpPr>
          <p:cNvPr id="182" name="Google Shape;182;p16"/>
          <p:cNvSpPr txBox="1"/>
          <p:nvPr/>
        </p:nvSpPr>
        <p:spPr>
          <a:xfrm>
            <a:off x="2066925" y="4454233"/>
            <a:ext cx="3714750" cy="413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/* API Handshake logic */</a:t>
            </a:r>
            <a:endParaRPr dirty="0"/>
          </a:p>
        </p:txBody>
      </p:sp>
      <p:sp>
        <p:nvSpPr>
          <p:cNvPr id="183" name="Google Shape;183;p16"/>
          <p:cNvSpPr txBox="1"/>
          <p:nvPr/>
        </p:nvSpPr>
        <p:spPr>
          <a:xfrm>
            <a:off x="1638300" y="4649092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8717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else if</a:t>
            </a:r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3257550" y="4649092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A78B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"Crypto"</a:t>
            </a:r>
            <a:endParaRPr dirty="0"/>
          </a:p>
        </p:txBody>
      </p:sp>
      <p:sp>
        <p:nvSpPr>
          <p:cNvPr id="185" name="Google Shape;185;p16"/>
          <p:cNvSpPr txBox="1"/>
          <p:nvPr/>
        </p:nvSpPr>
        <p:spPr>
          <a:xfrm>
            <a:off x="2050174" y="4919193"/>
            <a:ext cx="3333750" cy="413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/* Blockchain validation */</a:t>
            </a:r>
            <a:endParaRPr dirty="0"/>
          </a:p>
        </p:txBody>
      </p:sp>
      <p:sp>
        <p:nvSpPr>
          <p:cNvPr id="186" name="Google Shape;186;p16"/>
          <p:cNvSpPr txBox="1"/>
          <p:nvPr/>
        </p:nvSpPr>
        <p:spPr>
          <a:xfrm>
            <a:off x="7096125" y="3989337"/>
            <a:ext cx="41338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Change to PayPal API breaks the file.</a:t>
            </a:r>
            <a:endParaRPr/>
          </a:p>
        </p:txBody>
      </p:sp>
      <p:sp>
        <p:nvSpPr>
          <p:cNvPr id="187" name="Google Shape;187;p16"/>
          <p:cNvSpPr txBox="1"/>
          <p:nvPr/>
        </p:nvSpPr>
        <p:spPr>
          <a:xfrm>
            <a:off x="7096125" y="4494152"/>
            <a:ext cx="466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Adding "Apple Pay" requires editing core logic.</a:t>
            </a:r>
            <a:endParaRPr/>
          </a:p>
        </p:txBody>
      </p:sp>
      <p:sp>
        <p:nvSpPr>
          <p:cNvPr id="188" name="Google Shape;188;p16"/>
          <p:cNvSpPr txBox="1"/>
          <p:nvPr/>
        </p:nvSpPr>
        <p:spPr>
          <a:xfrm>
            <a:off x="7096125" y="4998987"/>
            <a:ext cx="41338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Testing Crypto requires mocking PayPal.</a:t>
            </a:r>
            <a:endParaRPr/>
          </a:p>
        </p:txBody>
      </p:sp>
      <p:pic>
        <p:nvPicPr>
          <p:cNvPr id="189" name="Google Shape;189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4650" y="4017912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4650" y="4522737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4650" y="5027562"/>
            <a:ext cx="228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 txBox="1"/>
          <p:nvPr/>
        </p:nvSpPr>
        <p:spPr>
          <a:xfrm>
            <a:off x="800100" y="950862"/>
            <a:ext cx="1136142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The Single-Method Monolith</a:t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571500" y="950862"/>
            <a:ext cx="76200" cy="5524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 txBox="1"/>
          <p:nvPr/>
        </p:nvSpPr>
        <p:spPr>
          <a:xfrm>
            <a:off x="800100" y="950862"/>
            <a:ext cx="496062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Fragile Complexity</a:t>
            </a:r>
            <a:endParaRPr/>
          </a:p>
        </p:txBody>
      </p:sp>
      <p:sp>
        <p:nvSpPr>
          <p:cNvPr id="200" name="Google Shape;200;p17"/>
          <p:cNvSpPr/>
          <p:nvPr/>
        </p:nvSpPr>
        <p:spPr>
          <a:xfrm>
            <a:off x="571500" y="950862"/>
            <a:ext cx="76200" cy="5524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571500" y="1929994"/>
            <a:ext cx="520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94A3B8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The Cost of High Coupling</a:t>
            </a:r>
            <a:endParaRPr/>
          </a:p>
        </p:txBody>
      </p:sp>
      <p:sp>
        <p:nvSpPr>
          <p:cNvPr id="202" name="Google Shape;202;p17"/>
          <p:cNvSpPr txBox="1"/>
          <p:nvPr/>
        </p:nvSpPr>
        <p:spPr>
          <a:xfrm>
            <a:off x="571500" y="2520113"/>
            <a:ext cx="3679200" cy="2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In a monolithic method, logic for unrelated features is tangled together. This "spaghetti code" creates a fragile system where a change in one area causes unexpected regressions in another.</a:t>
            </a:r>
            <a:endParaRPr/>
          </a:p>
        </p:txBody>
      </p:sp>
      <p:sp>
        <p:nvSpPr>
          <p:cNvPr id="203" name="Google Shape;203;p17"/>
          <p:cNvSpPr txBox="1"/>
          <p:nvPr/>
        </p:nvSpPr>
        <p:spPr>
          <a:xfrm>
            <a:off x="571500" y="4899725"/>
            <a:ext cx="3482400" cy="1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The more payment methods you add, the more difficult the class becomes to read, maintain, and unit test effectively.</a:t>
            </a:r>
            <a:endParaRPr/>
          </a:p>
        </p:txBody>
      </p:sp>
      <p:pic>
        <p:nvPicPr>
          <p:cNvPr id="204" name="Google Shape;2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150" y="2520125"/>
            <a:ext cx="7709850" cy="3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 txBox="1"/>
          <p:nvPr/>
        </p:nvSpPr>
        <p:spPr>
          <a:xfrm>
            <a:off x="571500" y="2381250"/>
            <a:ext cx="110490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22C55E"/>
                </a:solidFill>
                <a:latin typeface="Urbanist"/>
                <a:ea typeface="Urbanist"/>
                <a:cs typeface="Urbanist"/>
                <a:sym typeface="Urbanist"/>
              </a:rPr>
              <a:t>PART II</a:t>
            </a:r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295275" y="2781300"/>
            <a:ext cx="116014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Refactoring to Strategy</a:t>
            </a:r>
            <a:endParaRPr/>
          </a:p>
        </p:txBody>
      </p:sp>
      <p:sp>
        <p:nvSpPr>
          <p:cNvPr id="212" name="Google Shape;212;p18"/>
          <p:cNvSpPr txBox="1"/>
          <p:nvPr/>
        </p:nvSpPr>
        <p:spPr>
          <a:xfrm>
            <a:off x="1809750" y="3886200"/>
            <a:ext cx="85725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Enforcing Single Responsibility through Interfaces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/>
        </p:nvSpPr>
        <p:spPr>
          <a:xfrm>
            <a:off x="571500" y="2189112"/>
            <a:ext cx="5550693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94A3B8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Anatomy of the Pattern</a:t>
            </a:r>
            <a:endParaRPr/>
          </a:p>
        </p:txBody>
      </p:sp>
      <p:sp>
        <p:nvSpPr>
          <p:cNvPr id="218" name="Google Shape;218;p19"/>
          <p:cNvSpPr txBox="1"/>
          <p:nvPr/>
        </p:nvSpPr>
        <p:spPr>
          <a:xfrm>
            <a:off x="571500" y="4589412"/>
            <a:ext cx="528637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The client interacts with the Context, oblivious to which ConcreteStrategy is actually executing.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571500" y="2741562"/>
            <a:ext cx="52863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Context:</a:t>
            </a: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 Maintains a reference to the Strategy.</a:t>
            </a:r>
            <a:endParaRPr/>
          </a:p>
        </p:txBody>
      </p:sp>
      <p:sp>
        <p:nvSpPr>
          <p:cNvPr id="220" name="Google Shape;220;p19"/>
          <p:cNvSpPr txBox="1"/>
          <p:nvPr/>
        </p:nvSpPr>
        <p:spPr>
          <a:xfrm>
            <a:off x="571500" y="3246387"/>
            <a:ext cx="52863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Strategy:</a:t>
            </a: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 The common interface (IPayment).</a:t>
            </a:r>
            <a:endParaRPr/>
          </a:p>
        </p:txBody>
      </p:sp>
      <p:sp>
        <p:nvSpPr>
          <p:cNvPr id="221" name="Google Shape;221;p19"/>
          <p:cNvSpPr txBox="1"/>
          <p:nvPr/>
        </p:nvSpPr>
        <p:spPr>
          <a:xfrm>
            <a:off x="571500" y="3751212"/>
            <a:ext cx="528637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ConcreteStrategy:</a:t>
            </a: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 Individual classes implementing unique logic (e.g., PayPalStrategy).</a:t>
            </a:r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800100" y="950862"/>
            <a:ext cx="1136142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The Strategy UML Pattern</a:t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571500" y="950862"/>
            <a:ext cx="76200" cy="5524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875" y="335652"/>
            <a:ext cx="4301655" cy="61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/>
        </p:nvSpPr>
        <p:spPr>
          <a:xfrm>
            <a:off x="800100" y="950862"/>
            <a:ext cx="1136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The Strategy UML Pattern</a:t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571500" y="950862"/>
            <a:ext cx="76200" cy="5526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646574"/>
            <a:ext cx="9982976" cy="5045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/>
        </p:nvSpPr>
        <p:spPr>
          <a:xfrm>
            <a:off x="5232475" y="1043262"/>
            <a:ext cx="555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4A3B8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Sequence Diagram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869578"/>
            <a:ext cx="5286375" cy="443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1869578"/>
            <a:ext cx="5286375" cy="443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025" y="2846189"/>
            <a:ext cx="4505325" cy="123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4650" y="2846189"/>
            <a:ext cx="4505325" cy="20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/>
        </p:nvSpPr>
        <p:spPr>
          <a:xfrm>
            <a:off x="962025" y="2462658"/>
            <a:ext cx="4730591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1. The Strategy Interface</a:t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962025" y="4219426"/>
            <a:ext cx="45053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 clean, single-method contract that all algorithms must follow.</a:t>
            </a:r>
            <a:endParaRPr/>
          </a:p>
        </p:txBody>
      </p:sp>
      <p:sp>
        <p:nvSpPr>
          <p:cNvPr id="244" name="Google Shape;244;p21"/>
          <p:cNvSpPr txBox="1"/>
          <p:nvPr/>
        </p:nvSpPr>
        <p:spPr>
          <a:xfrm>
            <a:off x="6724650" y="2462658"/>
            <a:ext cx="4730591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2. Concrete Strategies</a:t>
            </a:r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6724650" y="5072508"/>
            <a:ext cx="450532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Now, each class has </a:t>
            </a:r>
            <a:r>
              <a:rPr lang="en-US" sz="1650" b="1" i="0" u="none" strike="noStrike" cap="none" dirty="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exactly one reason to change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246" name="Google Shape;246;p21"/>
          <p:cNvSpPr txBox="1"/>
          <p:nvPr/>
        </p:nvSpPr>
        <p:spPr>
          <a:xfrm>
            <a:off x="1257300" y="3141464"/>
            <a:ext cx="1524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public interface</a:t>
            </a:r>
            <a:endParaRPr/>
          </a:p>
        </p:txBody>
      </p:sp>
      <p:sp>
        <p:nvSpPr>
          <p:cNvPr id="247" name="Google Shape;247;p21"/>
          <p:cNvSpPr txBox="1"/>
          <p:nvPr/>
        </p:nvSpPr>
        <p:spPr>
          <a:xfrm>
            <a:off x="1447800" y="3354734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void</a:t>
            </a:r>
            <a:endParaRPr/>
          </a:p>
        </p:txBody>
      </p:sp>
      <p:sp>
        <p:nvSpPr>
          <p:cNvPr id="248" name="Google Shape;248;p21"/>
          <p:cNvSpPr txBox="1"/>
          <p:nvPr/>
        </p:nvSpPr>
        <p:spPr>
          <a:xfrm>
            <a:off x="3352800" y="3354734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decimal</a:t>
            </a:r>
            <a:endParaRPr/>
          </a:p>
        </p:txBody>
      </p:sp>
      <p:sp>
        <p:nvSpPr>
          <p:cNvPr id="249" name="Google Shape;249;p21"/>
          <p:cNvSpPr txBox="1"/>
          <p:nvPr/>
        </p:nvSpPr>
        <p:spPr>
          <a:xfrm>
            <a:off x="7019925" y="3141464"/>
            <a:ext cx="1143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public class</a:t>
            </a:r>
            <a:endParaRPr dirty="0"/>
          </a:p>
        </p:txBody>
      </p:sp>
      <p:sp>
        <p:nvSpPr>
          <p:cNvPr id="250" name="Google Shape;250;p21"/>
          <p:cNvSpPr txBox="1"/>
          <p:nvPr/>
        </p:nvSpPr>
        <p:spPr>
          <a:xfrm>
            <a:off x="7210425" y="3568005"/>
            <a:ext cx="1047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public void</a:t>
            </a:r>
            <a:endParaRPr/>
          </a:p>
        </p:txBody>
      </p:sp>
      <p:sp>
        <p:nvSpPr>
          <p:cNvPr id="251" name="Google Shape;251;p21"/>
          <p:cNvSpPr txBox="1"/>
          <p:nvPr/>
        </p:nvSpPr>
        <p:spPr>
          <a:xfrm>
            <a:off x="9782175" y="3568005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decimal</a:t>
            </a: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7400925" y="3994546"/>
            <a:ext cx="2667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PayPal API Handshake ONLY</a:t>
            </a:r>
            <a:endParaRPr/>
          </a:p>
        </p:txBody>
      </p:sp>
      <p:sp>
        <p:nvSpPr>
          <p:cNvPr id="253" name="Google Shape;253;p21"/>
          <p:cNvSpPr txBox="1"/>
          <p:nvPr/>
        </p:nvSpPr>
        <p:spPr>
          <a:xfrm>
            <a:off x="800100" y="936128"/>
            <a:ext cx="11361420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1F5F9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Defining the Contract</a:t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571500" y="936128"/>
            <a:ext cx="76200" cy="5524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2924</Words>
  <Application>Microsoft Macintosh PowerPoint</Application>
  <PresentationFormat>Widescreen</PresentationFormat>
  <Paragraphs>615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Lato</vt:lpstr>
      <vt:lpstr>Urbanist SemiBold</vt:lpstr>
      <vt:lpstr>JetBrains Mono</vt:lpstr>
      <vt:lpstr>Montserrat</vt:lpstr>
      <vt:lpstr>Urbanist</vt:lpstr>
      <vt:lpstr>Urbanist Medium</vt:lpstr>
      <vt:lpstr>Arial</vt:lpstr>
      <vt:lpstr>Focus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Jeff Adkisson</cp:lastModifiedBy>
  <cp:revision>2</cp:revision>
  <dcterms:modified xsi:type="dcterms:W3CDTF">2026-02-02T04:43:01Z</dcterms:modified>
</cp:coreProperties>
</file>